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5" r:id="rId4"/>
    <p:sldId id="263" r:id="rId5"/>
    <p:sldId id="258" r:id="rId6"/>
    <p:sldId id="259" r:id="rId7"/>
    <p:sldId id="260" r:id="rId8"/>
    <p:sldId id="266" r:id="rId9"/>
    <p:sldId id="267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46E2DB3-7F2B-4922-A451-C22CB681478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80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21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710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6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740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297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896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46E2DB3-7F2B-4922-A451-C22CB681478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175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46E2DB3-7F2B-4922-A451-C22CB681478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45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30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04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82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48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92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78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61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94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46E2DB3-7F2B-4922-A451-C22CB681478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15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0249" y="1751755"/>
            <a:ext cx="9144000" cy="2387600"/>
          </a:xfrm>
        </p:spPr>
        <p:txBody>
          <a:bodyPr>
            <a:normAutofit/>
          </a:bodyPr>
          <a:lstStyle/>
          <a:p>
            <a:r>
              <a:rPr lang="nl-NL" dirty="0" smtClean="0">
                <a:latin typeface="TheSerif HP5 Plain" pitchFamily="18" charset="0"/>
              </a:rPr>
              <a:t>Thema 15</a:t>
            </a:r>
            <a:br>
              <a:rPr lang="nl-NL" dirty="0" smtClean="0">
                <a:latin typeface="TheSerif HP5 Plain" pitchFamily="18" charset="0"/>
              </a:rPr>
            </a:br>
            <a:r>
              <a:rPr lang="nl-NL" dirty="0" smtClean="0">
                <a:latin typeface="TheSerif HP5 Plain" pitchFamily="18" charset="0"/>
              </a:rPr>
              <a:t>Diversiteit en gelijkwaardigheid</a:t>
            </a:r>
            <a:endParaRPr lang="nl-NL" dirty="0">
              <a:latin typeface="TheSerif HP5 Plain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66503" y="4362060"/>
            <a:ext cx="9144000" cy="708704"/>
          </a:xfrm>
        </p:spPr>
        <p:txBody>
          <a:bodyPr/>
          <a:lstStyle/>
          <a:p>
            <a:r>
              <a:rPr lang="nl-NL" dirty="0" smtClean="0">
                <a:latin typeface="TheSerif HP5 Plain" pitchFamily="18" charset="0"/>
              </a:rPr>
              <a:t>Sociaal werk 1, 978 </a:t>
            </a:r>
            <a:r>
              <a:rPr lang="nl-NL" dirty="0">
                <a:latin typeface="TheSerif HP5 Plain" pitchFamily="18" charset="0"/>
              </a:rPr>
              <a:t>90 3722 </a:t>
            </a:r>
            <a:r>
              <a:rPr lang="nl-NL" dirty="0" smtClean="0">
                <a:latin typeface="TheSerif HP5 Plain" pitchFamily="18" charset="0"/>
              </a:rPr>
              <a:t>961 </a:t>
            </a:r>
            <a:r>
              <a:rPr lang="nl-NL" dirty="0">
                <a:latin typeface="TheSerif HP5 Plain" pitchFamily="18" charset="0"/>
              </a:rPr>
              <a:t>5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590" y="388777"/>
            <a:ext cx="2511557" cy="74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0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8870"/>
            <a:ext cx="10515600" cy="1325563"/>
          </a:xfrm>
        </p:spPr>
        <p:txBody>
          <a:bodyPr/>
          <a:lstStyle/>
          <a:p>
            <a:r>
              <a:rPr lang="nl-NL" dirty="0">
                <a:latin typeface="TheSerif HP5 Plain" pitchFamily="18" charset="0"/>
              </a:rPr>
              <a:t>15.3	Problemen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4449" y="154061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nl-NL" dirty="0" smtClean="0">
              <a:latin typeface="TheSerif HP5 Plain"/>
            </a:endParaRPr>
          </a:p>
          <a:p>
            <a:pPr marL="0" indent="0">
              <a:buNone/>
            </a:pPr>
            <a:endParaRPr lang="nl-NL" dirty="0">
              <a:latin typeface="TheSerif HP5 Plain"/>
            </a:endParaRPr>
          </a:p>
          <a:p>
            <a:pPr marL="0" indent="0">
              <a:buNone/>
            </a:pPr>
            <a:r>
              <a:rPr lang="nl-NL" dirty="0" smtClean="0">
                <a:latin typeface="TheSerif HP5 Plain"/>
              </a:rPr>
              <a:t>15.3.1</a:t>
            </a:r>
            <a:r>
              <a:rPr lang="nl-NL" dirty="0" smtClean="0">
                <a:latin typeface="TheSerif HP5 Plain"/>
              </a:rPr>
              <a:t>	</a:t>
            </a:r>
            <a:r>
              <a:rPr lang="nl-NL" dirty="0">
                <a:latin typeface="TheSerif HP5 Plain"/>
              </a:rPr>
              <a:t>Als je anders </a:t>
            </a:r>
            <a:r>
              <a:rPr lang="nl-NL" dirty="0" smtClean="0">
                <a:latin typeface="TheSerif HP5 Plain"/>
              </a:rPr>
              <a:t>bent</a:t>
            </a:r>
          </a:p>
          <a:p>
            <a:pPr marL="0" indent="0">
              <a:buNone/>
            </a:pPr>
            <a:r>
              <a:rPr lang="nl-NL" dirty="0" smtClean="0">
                <a:latin typeface="TheSerif HP5 Plain"/>
              </a:rPr>
              <a:t>15.3.2	</a:t>
            </a:r>
            <a:r>
              <a:rPr lang="nl-NL" dirty="0">
                <a:latin typeface="TheSerif HP5 Plain"/>
              </a:rPr>
              <a:t>Ongelijke </a:t>
            </a:r>
            <a:r>
              <a:rPr lang="nl-NL" dirty="0" smtClean="0">
                <a:latin typeface="TheSerif HP5 Plain"/>
              </a:rPr>
              <a:t>behandeling</a:t>
            </a:r>
          </a:p>
          <a:p>
            <a:pPr marL="0" indent="0">
              <a:buNone/>
            </a:pPr>
            <a:r>
              <a:rPr lang="nl-NL" dirty="0" smtClean="0">
                <a:latin typeface="TheSerif HP5 Plain"/>
              </a:rPr>
              <a:t>15.3.3	</a:t>
            </a:r>
            <a:r>
              <a:rPr lang="nl-NL" dirty="0" smtClean="0">
                <a:latin typeface="TheSerif HP5 Plain"/>
              </a:rPr>
              <a:t>Gevoelens van ongelijke </a:t>
            </a:r>
            <a:r>
              <a:rPr lang="nl-NL" dirty="0">
                <a:latin typeface="TheSerif HP5 Plain"/>
              </a:rPr>
              <a:t>behandeling</a:t>
            </a:r>
            <a:endParaRPr lang="nl-NL" dirty="0" smtClean="0">
              <a:latin typeface="TheSerif HP5 Plain"/>
            </a:endParaRPr>
          </a:p>
        </p:txBody>
      </p:sp>
    </p:spTree>
    <p:extLst>
      <p:ext uri="{BB962C8B-B14F-4D97-AF65-F5344CB8AC3E}">
        <p14:creationId xmlns:p14="http://schemas.microsoft.com/office/powerpoint/2010/main" val="379925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8870"/>
            <a:ext cx="10515600" cy="1325563"/>
          </a:xfrm>
        </p:spPr>
        <p:txBody>
          <a:bodyPr/>
          <a:lstStyle/>
          <a:p>
            <a:r>
              <a:rPr lang="nl-NL" dirty="0">
                <a:latin typeface="TheSerif HP5 Plain" pitchFamily="18" charset="0"/>
              </a:rPr>
              <a:t>15.4	Verdieping: Ongelijkheid en criminaliteit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4449" y="154061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>
                <a:latin typeface="TheSerif HP5 Plain"/>
              </a:rPr>
              <a:t>15.4.1	</a:t>
            </a:r>
            <a:r>
              <a:rPr lang="nl-NL" dirty="0">
                <a:latin typeface="TheSerif HP5 Plain"/>
              </a:rPr>
              <a:t>Criminaliteit onder </a:t>
            </a:r>
            <a:r>
              <a:rPr lang="nl-NL" dirty="0" smtClean="0">
                <a:latin typeface="TheSerif HP5 Plain"/>
              </a:rPr>
              <a:t>migranten</a:t>
            </a:r>
          </a:p>
          <a:p>
            <a:pPr marL="0" indent="0">
              <a:buNone/>
            </a:pPr>
            <a:r>
              <a:rPr lang="nl-NL" dirty="0" smtClean="0">
                <a:latin typeface="TheSerif HP5 Plain"/>
              </a:rPr>
              <a:t>15.4.2	</a:t>
            </a:r>
            <a:r>
              <a:rPr lang="nl-NL" dirty="0">
                <a:latin typeface="TheSerif HP5 Plain"/>
              </a:rPr>
              <a:t>Emancipatie op de </a:t>
            </a:r>
            <a:r>
              <a:rPr lang="nl-NL" dirty="0" smtClean="0">
                <a:latin typeface="TheSerif HP5 Plain"/>
              </a:rPr>
              <a:t>werkvloer</a:t>
            </a:r>
          </a:p>
          <a:p>
            <a:pPr marL="0" indent="0">
              <a:buNone/>
            </a:pPr>
            <a:r>
              <a:rPr lang="nl-NL" smtClean="0">
                <a:latin typeface="TheSerif HP5 Plain"/>
              </a:rPr>
              <a:t>15.4.3</a:t>
            </a:r>
            <a:r>
              <a:rPr lang="nl-NL" dirty="0" smtClean="0">
                <a:latin typeface="TheSerif HP5 Plain"/>
              </a:rPr>
              <a:t>	</a:t>
            </a:r>
            <a:r>
              <a:rPr lang="nl-NL" dirty="0">
                <a:latin typeface="TheSerif HP5 Plain"/>
              </a:rPr>
              <a:t>Vicieuze cirkel</a:t>
            </a:r>
            <a:endParaRPr lang="nl-NL" dirty="0" smtClean="0">
              <a:latin typeface="TheSerif HP5 Plain"/>
            </a:endParaRPr>
          </a:p>
        </p:txBody>
      </p:sp>
    </p:spTree>
    <p:extLst>
      <p:ext uri="{BB962C8B-B14F-4D97-AF65-F5344CB8AC3E}">
        <p14:creationId xmlns:p14="http://schemas.microsoft.com/office/powerpoint/2010/main" val="210513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Post - </a:t>
            </a:r>
            <a:r>
              <a:rPr lang="nl-NL" dirty="0" err="1" smtClean="0"/>
              <a:t>itjes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weet je van dit onderwerp?</a:t>
            </a:r>
          </a:p>
          <a:p>
            <a:endParaRPr lang="nl-NL" dirty="0"/>
          </a:p>
          <a:p>
            <a:r>
              <a:rPr lang="nl-NL" dirty="0" smtClean="0"/>
              <a:t>Wat wil je graag leren? </a:t>
            </a:r>
          </a:p>
          <a:p>
            <a:endParaRPr lang="nl-NL" dirty="0"/>
          </a:p>
          <a:p>
            <a:r>
              <a:rPr lang="nl-NL" dirty="0"/>
              <a:t>https://www.youtube.com/watch?v=BJxRhcthkwo</a:t>
            </a:r>
          </a:p>
        </p:txBody>
      </p:sp>
    </p:spTree>
    <p:extLst>
      <p:ext uri="{BB962C8B-B14F-4D97-AF65-F5344CB8AC3E}">
        <p14:creationId xmlns:p14="http://schemas.microsoft.com/office/powerpoint/2010/main" val="262118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Overzicht </a:t>
            </a:r>
            <a:r>
              <a:rPr lang="nl-NL" dirty="0" err="1" smtClean="0"/>
              <a:t>Them`s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Thema 15, 16, 17, 18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5831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 lessen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Kennis over de verschillende aspecten van diversiteit</a:t>
            </a:r>
          </a:p>
          <a:p>
            <a:r>
              <a:rPr lang="nl-NL" dirty="0" smtClean="0"/>
              <a:t>Beeldvorming creëren</a:t>
            </a:r>
          </a:p>
          <a:p>
            <a:r>
              <a:rPr lang="nl-NL" dirty="0" smtClean="0"/>
              <a:t>Bewust nadenken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136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6947" y="1991880"/>
            <a:ext cx="10515600" cy="2568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latin typeface="TheSerif HP5 Plain" pitchFamily="18" charset="0"/>
              </a:rPr>
              <a:t>15.1</a:t>
            </a:r>
            <a:r>
              <a:rPr lang="nl-NL" dirty="0">
                <a:latin typeface="TheSerif HP5 Plain" pitchFamily="18" charset="0"/>
              </a:rPr>
              <a:t>	</a:t>
            </a:r>
            <a:r>
              <a:rPr lang="nl-NL" dirty="0" smtClean="0">
                <a:latin typeface="TheSerif HP5 Plain" pitchFamily="18" charset="0"/>
              </a:rPr>
              <a:t>Diversiteit</a:t>
            </a:r>
            <a:endParaRPr lang="nl-NL" dirty="0">
              <a:latin typeface="TheSerif HP5 Plain" pitchFamily="18" charset="0"/>
            </a:endParaRPr>
          </a:p>
          <a:p>
            <a:pPr marL="0" indent="0">
              <a:buNone/>
            </a:pPr>
            <a:r>
              <a:rPr lang="nl-NL" dirty="0" smtClean="0">
                <a:latin typeface="TheSerif HP5 Plain" pitchFamily="18" charset="0"/>
              </a:rPr>
              <a:t>15.2</a:t>
            </a:r>
            <a:r>
              <a:rPr lang="nl-NL" dirty="0">
                <a:latin typeface="TheSerif HP5 Plain" pitchFamily="18" charset="0"/>
              </a:rPr>
              <a:t>	</a:t>
            </a:r>
            <a:r>
              <a:rPr lang="nl-NL" dirty="0" smtClean="0">
                <a:latin typeface="TheSerif HP5 Plain" pitchFamily="18" charset="0"/>
              </a:rPr>
              <a:t>Emancipatie en verschillende doelgroepen</a:t>
            </a:r>
          </a:p>
          <a:p>
            <a:pPr marL="0" indent="0">
              <a:buNone/>
            </a:pPr>
            <a:r>
              <a:rPr lang="nl-NL" dirty="0" smtClean="0">
                <a:latin typeface="TheSerif HP5 Plain" pitchFamily="18" charset="0"/>
              </a:rPr>
              <a:t>15.3	Problemen</a:t>
            </a:r>
          </a:p>
          <a:p>
            <a:pPr marL="0" indent="0">
              <a:buNone/>
            </a:pPr>
            <a:r>
              <a:rPr lang="nl-NL" dirty="0" smtClean="0">
                <a:latin typeface="TheSerif HP5 Plain" pitchFamily="18" charset="0"/>
              </a:rPr>
              <a:t>15.4	Verdieping: Ongelijkheid en criminaliteit</a:t>
            </a:r>
          </a:p>
        </p:txBody>
      </p:sp>
    </p:spTree>
    <p:extLst>
      <p:ext uri="{BB962C8B-B14F-4D97-AF65-F5344CB8AC3E}">
        <p14:creationId xmlns:p14="http://schemas.microsoft.com/office/powerpoint/2010/main" val="41438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8870"/>
            <a:ext cx="10515600" cy="1325563"/>
          </a:xfrm>
        </p:spPr>
        <p:txBody>
          <a:bodyPr/>
          <a:lstStyle/>
          <a:p>
            <a:r>
              <a:rPr lang="nl-NL" dirty="0">
                <a:latin typeface="TheSerif HP5 Plain" pitchFamily="18" charset="0"/>
              </a:rPr>
              <a:t>15.1	Diversiteit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4449" y="1540617"/>
            <a:ext cx="10515600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nl-NL" dirty="0" smtClean="0">
              <a:latin typeface="TheSerif HP5 Plain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dirty="0">
              <a:latin typeface="TheSerif HP5 Plain"/>
            </a:endParaRPr>
          </a:p>
          <a:p>
            <a:pPr marL="0" indent="0">
              <a:lnSpc>
                <a:spcPct val="100000"/>
              </a:lnSpc>
              <a:buNone/>
            </a:pPr>
            <a:endParaRPr lang="nl-NL" dirty="0" smtClean="0">
              <a:latin typeface="TheSerif HP5 Plai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nl-NL" dirty="0" smtClean="0">
                <a:latin typeface="TheSerif HP5 Plain"/>
              </a:rPr>
              <a:t>15.1.1</a:t>
            </a:r>
            <a:r>
              <a:rPr lang="nl-NL" dirty="0" smtClean="0">
                <a:latin typeface="TheSerif HP5 Plain"/>
              </a:rPr>
              <a:t>	</a:t>
            </a:r>
            <a:r>
              <a:rPr lang="nl-NL" dirty="0">
                <a:latin typeface="TheSerif HP5 Plain"/>
              </a:rPr>
              <a:t>Wat is diversiteit</a:t>
            </a:r>
            <a:r>
              <a:rPr lang="nl-NL" dirty="0" smtClean="0">
                <a:latin typeface="TheSerif HP5 Plain"/>
              </a:rPr>
              <a:t>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dirty="0" smtClean="0">
                <a:latin typeface="TheSerif HP5 Plain"/>
              </a:rPr>
              <a:t>15.1.2</a:t>
            </a:r>
            <a:r>
              <a:rPr lang="nl-NL" dirty="0">
                <a:latin typeface="TheSerif HP5 Plain"/>
              </a:rPr>
              <a:t>	Verschillende cliëntgroepen</a:t>
            </a:r>
            <a:endParaRPr lang="nl-NL" dirty="0" smtClean="0">
              <a:latin typeface="TheSerif HP5 Plain"/>
            </a:endParaRPr>
          </a:p>
        </p:txBody>
      </p:sp>
    </p:spTree>
    <p:extLst>
      <p:ext uri="{BB962C8B-B14F-4D97-AF65-F5344CB8AC3E}">
        <p14:creationId xmlns:p14="http://schemas.microsoft.com/office/powerpoint/2010/main" val="26208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8870"/>
            <a:ext cx="10515600" cy="1325563"/>
          </a:xfrm>
        </p:spPr>
        <p:txBody>
          <a:bodyPr/>
          <a:lstStyle/>
          <a:p>
            <a:r>
              <a:rPr lang="nl-NL" dirty="0">
                <a:latin typeface="TheSerif HP5 Plain" pitchFamily="18" charset="0"/>
              </a:rPr>
              <a:t>15.2	Emancipatie en verschillende doelgroepen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4449" y="154061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dirty="0" smtClean="0">
              <a:latin typeface="TheSerif HP5 Plain"/>
            </a:endParaRPr>
          </a:p>
          <a:p>
            <a:pPr marL="0" indent="0">
              <a:buNone/>
            </a:pPr>
            <a:endParaRPr lang="nl-NL" dirty="0">
              <a:latin typeface="TheSerif HP5 Plain"/>
            </a:endParaRPr>
          </a:p>
          <a:p>
            <a:pPr marL="0" indent="0">
              <a:buNone/>
            </a:pPr>
            <a:r>
              <a:rPr lang="nl-NL" dirty="0" smtClean="0">
                <a:latin typeface="TheSerif HP5 Plain"/>
              </a:rPr>
              <a:t>15.2.1</a:t>
            </a:r>
            <a:r>
              <a:rPr lang="nl-NL" dirty="0" smtClean="0">
                <a:latin typeface="TheSerif HP5 Plain"/>
              </a:rPr>
              <a:t>	Emancipatie</a:t>
            </a:r>
          </a:p>
          <a:p>
            <a:pPr marL="0" indent="0">
              <a:buNone/>
            </a:pPr>
            <a:r>
              <a:rPr lang="nl-NL" dirty="0" smtClean="0">
                <a:latin typeface="TheSerif HP5 Plain"/>
              </a:rPr>
              <a:t>15.2.2	Feminisme</a:t>
            </a:r>
          </a:p>
          <a:p>
            <a:pPr marL="0" indent="0">
              <a:buNone/>
            </a:pPr>
            <a:r>
              <a:rPr lang="nl-NL" dirty="0" smtClean="0">
                <a:latin typeface="TheSerif HP5 Plain"/>
              </a:rPr>
              <a:t>15.2.3	</a:t>
            </a:r>
            <a:r>
              <a:rPr lang="nl-NL" dirty="0">
                <a:latin typeface="TheSerif HP5 Plain"/>
              </a:rPr>
              <a:t>Homo-emancipatie</a:t>
            </a:r>
            <a:endParaRPr lang="nl-NL" dirty="0" smtClean="0">
              <a:latin typeface="TheSerif HP5 Plain"/>
            </a:endParaRPr>
          </a:p>
          <a:p>
            <a:pPr marL="0" indent="0">
              <a:buNone/>
            </a:pPr>
            <a:r>
              <a:rPr lang="nl-NL" dirty="0" smtClean="0">
                <a:latin typeface="TheSerif HP5 Plain"/>
              </a:rPr>
              <a:t>15.2.4	</a:t>
            </a:r>
            <a:r>
              <a:rPr lang="nl-NL" dirty="0">
                <a:latin typeface="TheSerif HP5 Plain"/>
              </a:rPr>
              <a:t>Emancipatie van </a:t>
            </a:r>
            <a:r>
              <a:rPr lang="nl-NL" dirty="0" smtClean="0">
                <a:latin typeface="TheSerif HP5 Plain"/>
              </a:rPr>
              <a:t>gehandicapten</a:t>
            </a:r>
          </a:p>
          <a:p>
            <a:pPr marL="0" indent="0">
              <a:buNone/>
            </a:pPr>
            <a:r>
              <a:rPr lang="nl-NL" dirty="0" smtClean="0">
                <a:latin typeface="TheSerif HP5 Plain"/>
              </a:rPr>
              <a:t>15.2.5	</a:t>
            </a:r>
            <a:r>
              <a:rPr lang="nl-NL" dirty="0">
                <a:latin typeface="TheSerif HP5 Plain"/>
              </a:rPr>
              <a:t>Emancipatie van </a:t>
            </a:r>
            <a:r>
              <a:rPr lang="nl-NL" dirty="0" smtClean="0">
                <a:latin typeface="TheSerif HP5 Plain"/>
              </a:rPr>
              <a:t>ouderen</a:t>
            </a:r>
          </a:p>
          <a:p>
            <a:pPr marL="0" indent="0">
              <a:buNone/>
            </a:pPr>
            <a:r>
              <a:rPr lang="nl-NL" dirty="0" smtClean="0">
                <a:latin typeface="TheSerif HP5 Plain"/>
              </a:rPr>
              <a:t>15.2.6	</a:t>
            </a:r>
            <a:r>
              <a:rPr lang="nl-NL" dirty="0">
                <a:latin typeface="TheSerif HP5 Plain"/>
              </a:rPr>
              <a:t>Emancipatie van chronisch </a:t>
            </a:r>
            <a:r>
              <a:rPr lang="nl-NL" dirty="0" smtClean="0">
                <a:latin typeface="TheSerif HP5 Plain"/>
              </a:rPr>
              <a:t>zieken</a:t>
            </a:r>
          </a:p>
          <a:p>
            <a:pPr marL="0" indent="0">
              <a:buNone/>
            </a:pPr>
            <a:r>
              <a:rPr lang="nl-NL" dirty="0" smtClean="0">
                <a:latin typeface="TheSerif HP5 Plain"/>
              </a:rPr>
              <a:t>15.2.7	</a:t>
            </a:r>
            <a:r>
              <a:rPr lang="nl-NL" dirty="0">
                <a:latin typeface="TheSerif HP5 Plain"/>
              </a:rPr>
              <a:t>Immigranten in </a:t>
            </a:r>
            <a:r>
              <a:rPr lang="nl-NL" dirty="0" smtClean="0">
                <a:latin typeface="TheSerif HP5 Plain"/>
              </a:rPr>
              <a:t>Nederland</a:t>
            </a:r>
          </a:p>
          <a:p>
            <a:pPr marL="0" indent="0">
              <a:buNone/>
            </a:pPr>
            <a:r>
              <a:rPr lang="nl-NL" dirty="0" smtClean="0">
                <a:latin typeface="TheSerif HP5 Plain"/>
              </a:rPr>
              <a:t>15.2.8	</a:t>
            </a:r>
            <a:r>
              <a:rPr lang="nl-NL" dirty="0">
                <a:latin typeface="TheSerif HP5 Plain"/>
              </a:rPr>
              <a:t>Omgang met </a:t>
            </a:r>
            <a:r>
              <a:rPr lang="nl-NL" dirty="0" smtClean="0">
                <a:latin typeface="TheSerif HP5 Plain"/>
              </a:rPr>
              <a:t>immigranten</a:t>
            </a:r>
          </a:p>
          <a:p>
            <a:pPr marL="0" indent="0">
              <a:buNone/>
            </a:pPr>
            <a:r>
              <a:rPr lang="nl-NL" dirty="0" smtClean="0">
                <a:latin typeface="TheSerif HP5 Plain"/>
              </a:rPr>
              <a:t>15.2.9	</a:t>
            </a:r>
            <a:r>
              <a:rPr lang="nl-NL" dirty="0">
                <a:latin typeface="TheSerif HP5 Plain"/>
              </a:rPr>
              <a:t>Verschillende religies in Nederland</a:t>
            </a:r>
            <a:endParaRPr lang="nl-NL" dirty="0" smtClean="0">
              <a:latin typeface="TheSerif HP5 Plain"/>
            </a:endParaRPr>
          </a:p>
        </p:txBody>
      </p:sp>
    </p:spTree>
    <p:extLst>
      <p:ext uri="{BB962C8B-B14F-4D97-AF65-F5344CB8AC3E}">
        <p14:creationId xmlns:p14="http://schemas.microsoft.com/office/powerpoint/2010/main" val="60115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Kies 1 doelgroep uit van de vorige sheet. </a:t>
            </a:r>
          </a:p>
          <a:p>
            <a:r>
              <a:rPr lang="nl-NL" dirty="0" smtClean="0"/>
              <a:t>Onderzoek hoe het deze groep is gegaan vanuit de geschiedenis tot nu</a:t>
            </a:r>
          </a:p>
          <a:p>
            <a:r>
              <a:rPr lang="nl-NL" dirty="0" smtClean="0"/>
              <a:t>Geef aan wat de mogelijkheden / onmogelijkheden / uitdagingen zijn voor deze doelgroep</a:t>
            </a:r>
          </a:p>
          <a:p>
            <a:r>
              <a:rPr lang="nl-NL" dirty="0" smtClean="0"/>
              <a:t>Geef duidelijk aan op welke manier jij vindt dat er om moet worden gegaan met deze doelgroep en wat wellicht anders is dan nu</a:t>
            </a:r>
          </a:p>
          <a:p>
            <a:r>
              <a:rPr lang="nl-NL" dirty="0" smtClean="0"/>
              <a:t>Deel deze informatie met de groep</a:t>
            </a:r>
          </a:p>
          <a:p>
            <a:r>
              <a:rPr lang="nl-NL" dirty="0" smtClean="0"/>
              <a:t>30 min.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2477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religies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54954" y="2299063"/>
            <a:ext cx="8825659" cy="4127863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In Nederland hebben we nu verschillende religies</a:t>
            </a:r>
          </a:p>
          <a:p>
            <a:r>
              <a:rPr lang="nl-NL" dirty="0" smtClean="0"/>
              <a:t>Zoek uit wat de religies inhouden</a:t>
            </a:r>
          </a:p>
          <a:p>
            <a:r>
              <a:rPr lang="nl-NL" dirty="0" smtClean="0"/>
              <a:t>Vertel wat dit in houdt voor je benaderingswijze</a:t>
            </a:r>
          </a:p>
          <a:p>
            <a:endParaRPr lang="nl-NL" dirty="0"/>
          </a:p>
          <a:p>
            <a:r>
              <a:rPr lang="nl-NL" dirty="0" smtClean="0"/>
              <a:t>Christendom</a:t>
            </a:r>
          </a:p>
          <a:p>
            <a:r>
              <a:rPr lang="nl-NL" dirty="0" smtClean="0"/>
              <a:t>Islam</a:t>
            </a:r>
          </a:p>
          <a:p>
            <a:r>
              <a:rPr lang="nl-NL" dirty="0" smtClean="0"/>
              <a:t>Jodendom</a:t>
            </a:r>
          </a:p>
          <a:p>
            <a:r>
              <a:rPr lang="nl-NL" dirty="0" smtClean="0"/>
              <a:t>Hindoeïsme</a:t>
            </a:r>
          </a:p>
          <a:p>
            <a:r>
              <a:rPr lang="nl-NL" dirty="0" smtClean="0"/>
              <a:t>Eventueel andere religie</a:t>
            </a:r>
          </a:p>
          <a:p>
            <a:endParaRPr lang="nl-NL" dirty="0"/>
          </a:p>
          <a:p>
            <a:r>
              <a:rPr lang="nl-NL" dirty="0" smtClean="0"/>
              <a:t>Koppel dit terug.</a:t>
            </a:r>
          </a:p>
          <a:p>
            <a:r>
              <a:rPr lang="nl-NL" dirty="0" smtClean="0"/>
              <a:t>20 min. </a:t>
            </a:r>
          </a:p>
        </p:txBody>
      </p:sp>
    </p:spTree>
    <p:extLst>
      <p:ext uri="{BB962C8B-B14F-4D97-AF65-F5344CB8AC3E}">
        <p14:creationId xmlns:p14="http://schemas.microsoft.com/office/powerpoint/2010/main" val="1004451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-directiekamer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directiekamer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directiekamer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299</TotalTime>
  <Words>169</Words>
  <Application>Microsoft Office PowerPoint</Application>
  <PresentationFormat>Breedbeeld</PresentationFormat>
  <Paragraphs>66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TheSerif HP5 Plain</vt:lpstr>
      <vt:lpstr>Wingdings 3</vt:lpstr>
      <vt:lpstr>Ion-directiekamer</vt:lpstr>
      <vt:lpstr>Thema 15 Diversiteit en gelijkwaardigheid</vt:lpstr>
      <vt:lpstr>Post - itjes</vt:lpstr>
      <vt:lpstr>Overzicht Them`s</vt:lpstr>
      <vt:lpstr>Doel van de lessen </vt:lpstr>
      <vt:lpstr>PowerPoint-presentatie</vt:lpstr>
      <vt:lpstr>15.1 Diversiteit</vt:lpstr>
      <vt:lpstr>15.2 Emancipatie en verschillende doelgroepen</vt:lpstr>
      <vt:lpstr>Opdracht:</vt:lpstr>
      <vt:lpstr>religies</vt:lpstr>
      <vt:lpstr>15.3 Problemen</vt:lpstr>
      <vt:lpstr>15.4 Verdieping: Ongelijkheid en criminaliteit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Feiko de Vreede</dc:creator>
  <cp:lastModifiedBy>Berthe Toonder - ter Veen</cp:lastModifiedBy>
  <cp:revision>38</cp:revision>
  <dcterms:created xsi:type="dcterms:W3CDTF">2015-08-27T08:56:04Z</dcterms:created>
  <dcterms:modified xsi:type="dcterms:W3CDTF">2019-02-15T09:38:19Z</dcterms:modified>
</cp:coreProperties>
</file>